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15276-5DB2-42D4-B2CB-8B4A6EE04A30}" type="datetimeFigureOut">
              <a:rPr lang="zh-HK" altLang="en-US" smtClean="0"/>
              <a:t>2/1/2017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23CDE-8268-49F8-A096-2F8ED15F31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502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23CDE-8268-49F8-A096-2F8ED15F3196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2407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35AC-5C76-419F-AD15-6C03108EBEB0}" type="datetimeFigureOut">
              <a:rPr lang="zh-HK" altLang="en-US" smtClean="0"/>
              <a:t>2/1/2017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FB7F-B508-4F95-BB01-24923C6105C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35AC-5C76-419F-AD15-6C03108EBEB0}" type="datetimeFigureOut">
              <a:rPr lang="zh-HK" altLang="en-US" smtClean="0"/>
              <a:t>2/1/2017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FB7F-B508-4F95-BB01-24923C6105C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35AC-5C76-419F-AD15-6C03108EBEB0}" type="datetimeFigureOut">
              <a:rPr lang="zh-HK" altLang="en-US" smtClean="0"/>
              <a:t>2/1/2017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FB7F-B508-4F95-BB01-24923C6105C0}" type="slidenum">
              <a:rPr lang="zh-HK" altLang="en-US" smtClean="0"/>
              <a:t>‹#›</a:t>
            </a:fld>
            <a:endParaRPr lang="zh-HK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35AC-5C76-419F-AD15-6C03108EBEB0}" type="datetimeFigureOut">
              <a:rPr lang="zh-HK" altLang="en-US" smtClean="0"/>
              <a:t>2/1/2017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FB7F-B508-4F95-BB01-24923C6105C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35AC-5C76-419F-AD15-6C03108EBEB0}" type="datetimeFigureOut">
              <a:rPr lang="zh-HK" altLang="en-US" smtClean="0"/>
              <a:t>2/1/2017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FB7F-B508-4F95-BB01-24923C6105C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35AC-5C76-419F-AD15-6C03108EBEB0}" type="datetimeFigureOut">
              <a:rPr lang="zh-HK" altLang="en-US" smtClean="0"/>
              <a:t>2/1/2017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FB7F-B508-4F95-BB01-24923C6105C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35AC-5C76-419F-AD15-6C03108EBEB0}" type="datetimeFigureOut">
              <a:rPr lang="zh-HK" altLang="en-US" smtClean="0"/>
              <a:t>2/1/2017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FB7F-B508-4F95-BB01-24923C6105C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35AC-5C76-419F-AD15-6C03108EBEB0}" type="datetimeFigureOut">
              <a:rPr lang="zh-HK" altLang="en-US" smtClean="0"/>
              <a:t>2/1/2017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FB7F-B508-4F95-BB01-24923C6105C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35AC-5C76-419F-AD15-6C03108EBEB0}" type="datetimeFigureOut">
              <a:rPr lang="zh-HK" altLang="en-US" smtClean="0"/>
              <a:t>2/1/2017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FB7F-B508-4F95-BB01-24923C6105C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35AC-5C76-419F-AD15-6C03108EBEB0}" type="datetimeFigureOut">
              <a:rPr lang="zh-HK" altLang="en-US" smtClean="0"/>
              <a:t>2/1/2017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FB7F-B508-4F95-BB01-24923C6105C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35AC-5C76-419F-AD15-6C03108EBEB0}" type="datetimeFigureOut">
              <a:rPr lang="zh-HK" altLang="en-US" smtClean="0"/>
              <a:t>2/1/2017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FB7F-B508-4F95-BB01-24923C6105C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8D35AC-5C76-419F-AD15-6C03108EBEB0}" type="datetimeFigureOut">
              <a:rPr lang="zh-HK" altLang="en-US" smtClean="0"/>
              <a:t>2/1/2017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BEDFB7F-B508-4F95-BB01-24923C6105C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2VgzSIPqMw8&amp;list=RD2VgzSIPqMw8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youtube.com/watch?v=vqkKf0X7PRg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youtube.com/watch?v=nYWKkJ3eP64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HK" altLang="en-US" dirty="0" smtClean="0"/>
              <a:t>東南亞音樂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HK" dirty="0" smtClean="0">
                <a:solidFill>
                  <a:schemeClr val="bg1">
                    <a:lumMod val="95000"/>
                  </a:schemeClr>
                </a:solidFill>
              </a:rPr>
              <a:t>(</a:t>
            </a:r>
            <a:r>
              <a:rPr lang="zh-HK" altLang="en-US" dirty="0" smtClean="0">
                <a:solidFill>
                  <a:schemeClr val="bg1">
                    <a:lumMod val="95000"/>
                  </a:schemeClr>
                </a:solidFill>
              </a:rPr>
              <a:t>印度</a:t>
            </a:r>
            <a:r>
              <a:rPr lang="en-US" altLang="zh-HK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  <a:endParaRPr lang="zh-HK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88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 flipV="1">
            <a:off x="-2772816" y="-7156176"/>
            <a:ext cx="45719" cy="5138858"/>
          </a:xfrm>
        </p:spPr>
        <p:txBody>
          <a:bodyPr>
            <a:normAutofit/>
          </a:bodyPr>
          <a:lstStyle/>
          <a:p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2608313"/>
          </a:xfrm>
        </p:spPr>
        <p:txBody>
          <a:bodyPr/>
          <a:lstStyle/>
          <a:p>
            <a:endParaRPr lang="en-US" altLang="zh-HK" dirty="0" smtClean="0"/>
          </a:p>
          <a:p>
            <a:endParaRPr lang="en-US" altLang="zh-HK" dirty="0"/>
          </a:p>
          <a:p>
            <a:r>
              <a:rPr lang="zh-HK" altLang="en-US" sz="6000" dirty="0"/>
              <a:t>完</a:t>
            </a:r>
          </a:p>
        </p:txBody>
      </p:sp>
    </p:spTree>
    <p:extLst>
      <p:ext uri="{BB962C8B-B14F-4D97-AF65-F5344CB8AC3E}">
        <p14:creationId xmlns:p14="http://schemas.microsoft.com/office/powerpoint/2010/main" val="79848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07904" y="332656"/>
            <a:ext cx="5194920" cy="2429934"/>
          </a:xfrm>
        </p:spPr>
        <p:txBody>
          <a:bodyPr/>
          <a:lstStyle/>
          <a:p>
            <a:r>
              <a:rPr lang="zh-HK" altLang="en-US" dirty="0"/>
              <a:t>樂器</a:t>
            </a:r>
            <a:r>
              <a:rPr lang="zh-HK" altLang="en-US" dirty="0" smtClean="0"/>
              <a:t>種類</a:t>
            </a:r>
            <a:r>
              <a:rPr lang="en-US" altLang="zh-HK" dirty="0" smtClean="0"/>
              <a:t>:</a:t>
            </a:r>
            <a:r>
              <a:rPr lang="zh-HK" altLang="en-US" dirty="0"/>
              <a:t/>
            </a:r>
            <a:br>
              <a:rPr lang="zh-HK" altLang="en-US" dirty="0"/>
            </a:br>
            <a:r>
              <a:rPr lang="zh-HK" altLang="en-US" dirty="0"/>
              <a:t>锡塔</a:t>
            </a:r>
            <a:r>
              <a:rPr lang="zh-HK" altLang="en-US" dirty="0" smtClean="0"/>
              <a:t>琴</a:t>
            </a:r>
            <a:r>
              <a:rPr lang="en-US" altLang="zh-HK" dirty="0" smtClean="0"/>
              <a:t>,</a:t>
            </a:r>
            <a:r>
              <a:rPr lang="zh-HK" altLang="en-US" dirty="0"/>
              <a:t>賈特朗樂</a:t>
            </a:r>
            <a:r>
              <a:rPr lang="zh-HK" altLang="en-US" dirty="0" smtClean="0"/>
              <a:t>碗</a:t>
            </a:r>
            <a:r>
              <a:rPr lang="en-US" altLang="zh-HK" dirty="0" smtClean="0"/>
              <a:t>,</a:t>
            </a:r>
            <a:r>
              <a:rPr lang="zh-HK" altLang="en-US" dirty="0"/>
              <a:t>萨林达琴</a:t>
            </a:r>
            <a:r>
              <a:rPr lang="en-US" altLang="zh-HK" dirty="0"/>
              <a:t>,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zh-HK" altLang="en-US" dirty="0"/>
              <a:t>沙樂</a:t>
            </a:r>
            <a:r>
              <a:rPr lang="zh-HK" altLang="en-US" dirty="0" smtClean="0"/>
              <a:t>琴</a:t>
            </a:r>
            <a:r>
              <a:rPr lang="en-US" altLang="zh-HK" dirty="0" smtClean="0"/>
              <a:t>,</a:t>
            </a:r>
            <a:r>
              <a:rPr lang="zh-HK" altLang="en-US" dirty="0"/>
              <a:t>塔布拉</a:t>
            </a:r>
            <a:r>
              <a:rPr lang="zh-HK" altLang="en-US" dirty="0" smtClean="0"/>
              <a:t>鼓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en-US" altLang="zh-HK" dirty="0" smtClean="0"/>
              <a:t/>
            </a:r>
            <a:br>
              <a:rPr lang="en-US" altLang="zh-HK" dirty="0" smtClean="0"/>
            </a:br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2"/>
          </p:nvPr>
        </p:nvSpPr>
        <p:spPr>
          <a:xfrm>
            <a:off x="3779912" y="1844824"/>
            <a:ext cx="4906889" cy="4896544"/>
          </a:xfrm>
        </p:spPr>
        <p:txBody>
          <a:bodyPr/>
          <a:lstStyle/>
          <a:p>
            <a:endParaRPr lang="en-US" altLang="zh-HK" dirty="0" smtClean="0"/>
          </a:p>
          <a:p>
            <a:r>
              <a:rPr lang="zh-TW" altLang="en-US" sz="2800" dirty="0"/>
              <a:t>錫塔琴</a:t>
            </a:r>
            <a:r>
              <a:rPr lang="en-US" altLang="zh-TW" sz="2800" dirty="0"/>
              <a:t>(sitar)</a:t>
            </a:r>
            <a:r>
              <a:rPr lang="zh-TW" altLang="en-US" sz="2800" dirty="0"/>
              <a:t>，又譯作西塔爾，長頸、有可以移動品</a:t>
            </a:r>
            <a:r>
              <a:rPr lang="en-US" altLang="zh-TW" sz="2800" dirty="0"/>
              <a:t>(frets)</a:t>
            </a:r>
            <a:r>
              <a:rPr lang="zh-TW" altLang="en-US" sz="2800" dirty="0"/>
              <a:t>的撥弦樂器，共有六至七條演奏用的弦，有約十二條的共鳴弦，以手指套上鋼撥來撥弦，並有單葫蘆形的共鳴箱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HK" dirty="0">
                <a:hlinkClick r:id="rId2"/>
              </a:rPr>
              <a:t>https://www.youtube.com/watch?v=2VgzSIPqMw8&amp;list=RD2VgzSIPqMw8</a:t>
            </a:r>
            <a:endParaRPr lang="en-US" altLang="zh-HK" dirty="0"/>
          </a:p>
          <a:p>
            <a:endParaRPr lang="zh-HK" altLang="en-US" dirty="0"/>
          </a:p>
        </p:txBody>
      </p:sp>
      <p:pic>
        <p:nvPicPr>
          <p:cNvPr id="6" name="圖片版面配置區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8" b="3938"/>
          <a:stretch>
            <a:fillRect/>
          </a:stretch>
        </p:blipFill>
        <p:spPr>
          <a:xfrm>
            <a:off x="323850" y="333375"/>
            <a:ext cx="3565525" cy="6407993"/>
          </a:xfrm>
        </p:spPr>
      </p:pic>
    </p:spTree>
    <p:extLst>
      <p:ext uri="{BB962C8B-B14F-4D97-AF65-F5344CB8AC3E}">
        <p14:creationId xmlns:p14="http://schemas.microsoft.com/office/powerpoint/2010/main" val="6422431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952" y="260648"/>
            <a:ext cx="4824535" cy="6336704"/>
          </a:xfrm>
        </p:spPr>
        <p:txBody>
          <a:bodyPr>
            <a:normAutofit/>
          </a:bodyPr>
          <a:lstStyle/>
          <a:p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en-US" altLang="zh-HK" dirty="0"/>
              <a:t/>
            </a:r>
            <a:br>
              <a:rPr lang="en-US" altLang="zh-HK" dirty="0"/>
            </a:br>
            <a:r>
              <a:rPr lang="en-US" altLang="zh-HK" dirty="0" smtClean="0"/>
              <a:t/>
            </a:r>
            <a:br>
              <a:rPr lang="en-US" altLang="zh-HK" dirty="0" smtClean="0"/>
            </a:br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2"/>
          </p:nvPr>
        </p:nvSpPr>
        <p:spPr>
          <a:xfrm>
            <a:off x="4211960" y="764704"/>
            <a:ext cx="4680519" cy="5832647"/>
          </a:xfrm>
        </p:spPr>
        <p:txBody>
          <a:bodyPr>
            <a:normAutofit/>
          </a:bodyPr>
          <a:lstStyle/>
          <a:p>
            <a:r>
              <a:rPr lang="zh-HK" altLang="en-US" sz="2800" dirty="0"/>
              <a:t>賈特朗樂</a:t>
            </a:r>
            <a:r>
              <a:rPr lang="zh-HK" altLang="en-US" sz="2800" dirty="0" smtClean="0"/>
              <a:t>碗</a:t>
            </a:r>
            <a:r>
              <a:rPr lang="en-US" altLang="zh-HK" sz="2800" dirty="0" smtClean="0"/>
              <a:t>,</a:t>
            </a:r>
            <a:r>
              <a:rPr lang="zh-TW" altLang="en-US" sz="2800" dirty="0"/>
              <a:t> 是一種有固定音高的印度敲擊樂器，由一組以瓷、玻璃或金屬所製成，大小不同的碗組成，碗內盛置了水，以樂槌來演奏。其發聲原理是藉敲打碗邊而產生振動，再傳至水引發震動音波，從而產生不同音頻。根據薩克斯</a:t>
            </a:r>
            <a:r>
              <a:rPr lang="en-US" altLang="zh-TW" sz="2800" dirty="0"/>
              <a:t>-</a:t>
            </a:r>
            <a:r>
              <a:rPr lang="zh-TW" altLang="en-US" sz="2800" dirty="0"/>
              <a:t>霍恩博斯特爾分類法，被歸納為體嗚樂器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endParaRPr lang="en-US" altLang="zh-HK" sz="2800" dirty="0" smtClean="0"/>
          </a:p>
          <a:p>
            <a:endParaRPr lang="en-US" altLang="zh-HK" sz="2800" dirty="0"/>
          </a:p>
        </p:txBody>
      </p:sp>
      <p:pic>
        <p:nvPicPr>
          <p:cNvPr id="5" name="圖片版面配置區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49" r="33049"/>
          <a:stretch>
            <a:fillRect/>
          </a:stretch>
        </p:blipFill>
        <p:spPr>
          <a:xfrm>
            <a:off x="0" y="620688"/>
            <a:ext cx="4393183" cy="5991572"/>
          </a:xfrm>
        </p:spPr>
      </p:pic>
    </p:spTree>
    <p:extLst>
      <p:ext uri="{BB962C8B-B14F-4D97-AF65-F5344CB8AC3E}">
        <p14:creationId xmlns:p14="http://schemas.microsoft.com/office/powerpoint/2010/main" val="120590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 </a:t>
            </a:r>
            <a:r>
              <a:rPr lang="zh-HK" altLang="en-US" dirty="0"/>
              <a:t/>
            </a:r>
            <a:br>
              <a:rPr lang="zh-HK" altLang="en-US" dirty="0"/>
            </a:br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2"/>
          </p:nvPr>
        </p:nvSpPr>
        <p:spPr>
          <a:xfrm>
            <a:off x="4139952" y="1052735"/>
            <a:ext cx="4896543" cy="5256585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薩林達琴，一種由印度較低微的種姓使用的民間提琴。源自中亞，現有各種獨特外形，常像一個口袋或提包。琴身為木製，短頸，無品，橫弦軸插進立方體的弦軸箱。有</a:t>
            </a:r>
            <a:r>
              <a:rPr lang="en-US" altLang="zh-TW" sz="2800" dirty="0"/>
              <a:t>3</a:t>
            </a:r>
            <a:r>
              <a:rPr lang="zh-TW" altLang="en-US" sz="2800" dirty="0"/>
              <a:t>根馬尾或羊腸線的弦。</a:t>
            </a:r>
            <a:endParaRPr lang="zh-HK" altLang="en-US" sz="2800" dirty="0"/>
          </a:p>
        </p:txBody>
      </p:sp>
      <p:pic>
        <p:nvPicPr>
          <p:cNvPr id="5" name="圖片版面配置區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0" r="33890"/>
          <a:stretch>
            <a:fillRect/>
          </a:stretch>
        </p:blipFill>
        <p:spPr>
          <a:xfrm>
            <a:off x="251520" y="333375"/>
            <a:ext cx="4152205" cy="6335713"/>
          </a:xfrm>
        </p:spPr>
      </p:pic>
    </p:spTree>
    <p:extLst>
      <p:ext uri="{BB962C8B-B14F-4D97-AF65-F5344CB8AC3E}">
        <p14:creationId xmlns:p14="http://schemas.microsoft.com/office/powerpoint/2010/main" val="36960339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flipH="1" flipV="1">
            <a:off x="-1404664" y="-819473"/>
            <a:ext cx="216023" cy="360040"/>
          </a:xfrm>
        </p:spPr>
        <p:txBody>
          <a:bodyPr>
            <a:normAutofit fontScale="90000"/>
          </a:bodyPr>
          <a:lstStyle/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2"/>
          </p:nvPr>
        </p:nvSpPr>
        <p:spPr>
          <a:xfrm>
            <a:off x="4067944" y="260648"/>
            <a:ext cx="4752529" cy="6480720"/>
          </a:xfrm>
        </p:spPr>
        <p:txBody>
          <a:bodyPr>
            <a:noAutofit/>
          </a:bodyPr>
          <a:lstStyle/>
          <a:p>
            <a:r>
              <a:rPr lang="zh-TW" altLang="en-US" sz="2400" dirty="0"/>
              <a:t>沙</a:t>
            </a:r>
            <a:r>
              <a:rPr lang="zh-TW" altLang="en-US" sz="2400" dirty="0" smtClean="0"/>
              <a:t>樂琴</a:t>
            </a:r>
            <a:r>
              <a:rPr lang="en-US" altLang="zh-TW" sz="2400" dirty="0" smtClean="0"/>
              <a:t>(</a:t>
            </a:r>
            <a:r>
              <a:rPr lang="en-US" altLang="zh-TW" sz="2400" dirty="0" err="1" smtClean="0"/>
              <a:t>Sarod</a:t>
            </a:r>
            <a:r>
              <a:rPr lang="en-US" altLang="zh-TW" sz="2400" dirty="0" smtClean="0"/>
              <a:t>), </a:t>
            </a:r>
            <a:r>
              <a:rPr lang="zh-TW" altLang="en-US" sz="2400" dirty="0"/>
              <a:t>孟加拉語</a:t>
            </a:r>
            <a:r>
              <a:rPr lang="zh-TW" altLang="en-US" sz="2400" dirty="0" smtClean="0"/>
              <a:t>：，</a:t>
            </a:r>
            <a:r>
              <a:rPr lang="zh-TW" altLang="en-US" sz="2400" dirty="0"/>
              <a:t>又譯作薩羅德，是除了錫塔琴以外，在北印度古典音樂最流行的樂器。比錫塔琴體型略小，沙樂琴的聲音比較低沉和內斂。由於沒有品</a:t>
            </a:r>
            <a:r>
              <a:rPr lang="en-US" altLang="zh-TW" sz="2400" dirty="0"/>
              <a:t>(frets)</a:t>
            </a:r>
            <a:r>
              <a:rPr lang="zh-TW" altLang="en-US" sz="2400" dirty="0"/>
              <a:t>，方便大幅度的滑音。共有四至五條演奏用的弦，另有兩條持續低音的</a:t>
            </a:r>
            <a:r>
              <a:rPr lang="zh-TW" altLang="en-US" sz="2400" dirty="0" smtClean="0"/>
              <a:t>弦，</a:t>
            </a:r>
            <a:r>
              <a:rPr lang="zh-TW" altLang="en-US" sz="2400" dirty="0"/>
              <a:t>和九至十一條共鳴弦，指板多以不銹鋼製造，共鳴箱蒙以羊皮。右手以木製的撥來撥弦，而左手按弦時多用指甲尖，方便滑音，也令樂器的</a:t>
            </a:r>
            <a:r>
              <a:rPr lang="zh-TW" altLang="en-US" sz="2800" dirty="0"/>
              <a:t>音色略帶金屬聲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endParaRPr lang="en-US" altLang="zh-HK" sz="2800" dirty="0"/>
          </a:p>
          <a:p>
            <a:r>
              <a:rPr lang="en-US" altLang="zh-HK" sz="2800" dirty="0">
                <a:hlinkClick r:id="rId2"/>
              </a:rPr>
              <a:t>https://www.youtube.com/watch?v=vqkKf0X7PRg</a:t>
            </a:r>
            <a:endParaRPr lang="zh-HK" altLang="en-US" sz="2800" dirty="0"/>
          </a:p>
        </p:txBody>
      </p:sp>
      <p:pic>
        <p:nvPicPr>
          <p:cNvPr id="5" name="圖片版面配置區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10" b="16710"/>
          <a:stretch>
            <a:fillRect/>
          </a:stretch>
        </p:blipFill>
        <p:spPr>
          <a:xfrm>
            <a:off x="395536" y="404664"/>
            <a:ext cx="3382962" cy="6264696"/>
          </a:xfrm>
        </p:spPr>
      </p:pic>
    </p:spTree>
    <p:extLst>
      <p:ext uri="{BB962C8B-B14F-4D97-AF65-F5344CB8AC3E}">
        <p14:creationId xmlns:p14="http://schemas.microsoft.com/office/powerpoint/2010/main" val="1950600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2340769" y="247226"/>
            <a:ext cx="144015" cy="45719"/>
          </a:xfrm>
        </p:spPr>
        <p:txBody>
          <a:bodyPr>
            <a:normAutofit fontScale="90000"/>
          </a:bodyPr>
          <a:lstStyle/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2"/>
          </p:nvPr>
        </p:nvSpPr>
        <p:spPr>
          <a:xfrm>
            <a:off x="4355976" y="260648"/>
            <a:ext cx="4536503" cy="6583635"/>
          </a:xfrm>
        </p:spPr>
        <p:txBody>
          <a:bodyPr/>
          <a:lstStyle/>
          <a:p>
            <a:r>
              <a:rPr lang="zh-TW" altLang="en-US" sz="2000" dirty="0"/>
              <a:t>塔布拉</a:t>
            </a:r>
            <a:r>
              <a:rPr lang="zh-TW" altLang="en-US" sz="2000" dirty="0" smtClean="0"/>
              <a:t>鼓</a:t>
            </a:r>
            <a:r>
              <a:rPr lang="en-US" altLang="zh-TW" sz="2000" dirty="0"/>
              <a:t>,</a:t>
            </a:r>
            <a:r>
              <a:rPr lang="zh-TW" altLang="en-US" sz="2000" dirty="0" smtClean="0"/>
              <a:t>是</a:t>
            </a:r>
            <a:r>
              <a:rPr lang="zh-TW" altLang="en-US" sz="2000" dirty="0"/>
              <a:t>一件膜鳴樂器和敲擊樂器，常用於印度古典音樂 以及印度、巴基斯坦、阿富汗、尼泊爾、孟加拉、斯里蘭卡以至印度尼西亞的傳統音樂。塔布拉為一對鼓，右手打較高音的鼓，稱為達顏（</a:t>
            </a:r>
            <a:r>
              <a:rPr lang="en-US" altLang="zh-TW" sz="2000" dirty="0"/>
              <a:t>Dayan</a:t>
            </a:r>
            <a:r>
              <a:rPr lang="zh-TW" altLang="en-US" sz="2000" dirty="0"/>
              <a:t>），或稱為塔布拉。左手打較低音的鼓，稱為巴顏（</a:t>
            </a:r>
            <a:r>
              <a:rPr lang="en-US" altLang="zh-TW" sz="2000" dirty="0"/>
              <a:t>Bayan</a:t>
            </a:r>
            <a:r>
              <a:rPr lang="zh-TW" altLang="en-US" sz="2000" dirty="0"/>
              <a:t>）。以手掌或手指擊奏，擊奏鼓心和鼓邊，不同的擊法會有不同音高。例如以左手掌的根部按壓鼓面，並向前滑動，可以改變鼓膜的壓力和音高。</a:t>
            </a:r>
          </a:p>
          <a:p>
            <a:endParaRPr lang="zh-TW" altLang="en-US" sz="2000" dirty="0"/>
          </a:p>
          <a:p>
            <a:r>
              <a:rPr lang="zh-TW" altLang="en-US" sz="2000" dirty="0"/>
              <a:t>塔布拉常常在北印度古典音樂中伴奏，演奏者以鼓</a:t>
            </a:r>
            <a:r>
              <a:rPr lang="zh-TW" altLang="en-US" sz="2000" dirty="0" smtClean="0"/>
              <a:t>點組成</a:t>
            </a:r>
            <a:r>
              <a:rPr lang="zh-TW" altLang="en-US" sz="2000" dirty="0"/>
              <a:t>節奏</a:t>
            </a:r>
            <a:r>
              <a:rPr lang="zh-TW" altLang="en-US" sz="2000" dirty="0" smtClean="0"/>
              <a:t>型，</a:t>
            </a:r>
            <a:r>
              <a:rPr lang="zh-TW" altLang="en-US" sz="2000" dirty="0"/>
              <a:t>並在一個不斷循環的阿凡</a:t>
            </a:r>
            <a:r>
              <a:rPr lang="zh-TW" altLang="en-US" sz="2000" dirty="0" smtClean="0"/>
              <a:t>坦的</a:t>
            </a:r>
            <a:r>
              <a:rPr lang="zh-TW" altLang="en-US" sz="2000" dirty="0"/>
              <a:t>基礎上即興演出各種複奏的節奏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endParaRPr lang="en-US" altLang="zh-TW" sz="2000" dirty="0"/>
          </a:p>
          <a:p>
            <a:r>
              <a:rPr lang="en-US" altLang="zh-TW" sz="2000" dirty="0" smtClean="0">
                <a:hlinkClick r:id="rId2"/>
              </a:rPr>
              <a:t>htt</a:t>
            </a:r>
            <a:r>
              <a:rPr lang="en-US" altLang="zh-TW" sz="2000" dirty="0">
                <a:hlinkClick r:id="rId2"/>
              </a:rPr>
              <a:t>www.youtube.com/</a:t>
            </a:r>
            <a:r>
              <a:rPr lang="en-US" altLang="zh-TW" sz="2000" dirty="0" err="1">
                <a:hlinkClick r:id="rId2"/>
              </a:rPr>
              <a:t>watch?v</a:t>
            </a:r>
            <a:r>
              <a:rPr lang="en-US" altLang="zh-TW" sz="2000" dirty="0">
                <a:hlinkClick r:id="rId2"/>
              </a:rPr>
              <a:t>=nYWKkJ3eP64</a:t>
            </a:r>
            <a:r>
              <a:rPr lang="en-US" altLang="zh-TW" sz="2000" dirty="0" smtClean="0">
                <a:hlinkClick r:id="rId2"/>
              </a:rPr>
              <a:t>ps://</a:t>
            </a:r>
            <a:endParaRPr lang="zh-TW" altLang="en-US" sz="2000" dirty="0"/>
          </a:p>
          <a:p>
            <a:endParaRPr lang="zh-HK" altLang="en-US" dirty="0"/>
          </a:p>
        </p:txBody>
      </p:sp>
      <p:pic>
        <p:nvPicPr>
          <p:cNvPr id="5" name="圖片版面配置區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11" r="25211"/>
          <a:stretch>
            <a:fillRect/>
          </a:stretch>
        </p:blipFill>
        <p:spPr>
          <a:xfrm>
            <a:off x="251520" y="268287"/>
            <a:ext cx="4427984" cy="6401073"/>
          </a:xfrm>
        </p:spPr>
      </p:pic>
    </p:spTree>
    <p:extLst>
      <p:ext uri="{BB962C8B-B14F-4D97-AF65-F5344CB8AC3E}">
        <p14:creationId xmlns:p14="http://schemas.microsoft.com/office/powerpoint/2010/main" val="240628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歌曲風格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72067" y="1700808"/>
            <a:ext cx="7408333" cy="4425355"/>
          </a:xfrm>
        </p:spPr>
        <p:txBody>
          <a:bodyPr vert="horz">
            <a:normAutofit/>
          </a:bodyPr>
          <a:lstStyle/>
          <a:p>
            <a:r>
              <a:rPr lang="zh-TW" altLang="en-US" dirty="0"/>
              <a:t>印度古典音樂是一套口傳心授、家族或師徒傳承的音樂體系，以拉格</a:t>
            </a:r>
            <a:r>
              <a:rPr lang="en-US" altLang="zh-TW" dirty="0"/>
              <a:t>(Raga)</a:t>
            </a:r>
            <a:r>
              <a:rPr lang="zh-TW" altLang="en-US" dirty="0"/>
              <a:t>為旋律調式的框架，塔拉</a:t>
            </a:r>
            <a:r>
              <a:rPr lang="en-US" altLang="zh-TW" dirty="0"/>
              <a:t>(</a:t>
            </a:r>
            <a:r>
              <a:rPr lang="en-US" altLang="zh-TW" dirty="0" err="1"/>
              <a:t>Tala</a:t>
            </a:r>
            <a:r>
              <a:rPr lang="en-US" altLang="zh-TW" dirty="0"/>
              <a:t>)</a:t>
            </a:r>
            <a:r>
              <a:rPr lang="zh-TW" altLang="en-US" dirty="0"/>
              <a:t>為節奏循環的模式，並加上持續低音</a:t>
            </a:r>
            <a:r>
              <a:rPr lang="en-US" altLang="zh-TW" dirty="0"/>
              <a:t>(Drone)</a:t>
            </a:r>
            <a:r>
              <a:rPr lang="zh-TW" altLang="en-US" dirty="0"/>
              <a:t>作為音樂的襯底。印度音樂除了著重音高</a:t>
            </a:r>
            <a:r>
              <a:rPr lang="en-US" altLang="zh-TW" dirty="0"/>
              <a:t>(</a:t>
            </a:r>
            <a:r>
              <a:rPr lang="en-US" altLang="zh-TW" dirty="0" err="1"/>
              <a:t>swara</a:t>
            </a:r>
            <a:r>
              <a:rPr lang="en-US" altLang="zh-TW" dirty="0"/>
              <a:t>)</a:t>
            </a:r>
            <a:r>
              <a:rPr lang="zh-TW" altLang="en-US" dirty="0"/>
              <a:t>，也著重裝飾音的技巧</a:t>
            </a:r>
            <a:r>
              <a:rPr lang="en-US" altLang="zh-TW" dirty="0"/>
              <a:t>(</a:t>
            </a:r>
            <a:r>
              <a:rPr lang="en-US" altLang="zh-TW" dirty="0" err="1"/>
              <a:t>alankar</a:t>
            </a:r>
            <a:r>
              <a:rPr lang="en-US" altLang="zh-TW" dirty="0"/>
              <a:t>)</a:t>
            </a:r>
            <a:r>
              <a:rPr lang="zh-TW" altLang="en-US" dirty="0"/>
              <a:t>。有名字的拉格有成千上萬，其中常用的也有七十種以上。塔拉為節奏的循環，從一拍到幾十拍的節奏型都有，不規則的節奏也頗為常用。而裝飾音的手法也有很多種，音與音之間以滑音來連結，音之前的裝飾音，環繞音上下曲折多變的裝飾音等等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0424967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風俗習慣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72067" y="1412776"/>
            <a:ext cx="7408333" cy="5445224"/>
          </a:xfrm>
        </p:spPr>
        <p:txBody>
          <a:bodyPr vert="horz"/>
          <a:lstStyle/>
          <a:p>
            <a:r>
              <a:rPr lang="zh-TW" altLang="en-US" sz="2000" dirty="0"/>
              <a:t>印度人大多喜歡赤足，衣服不用特別裁剪和縫制，而是用一整塊布圍在身上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r>
              <a:rPr lang="zh-TW" altLang="en-US" sz="2000" dirty="0"/>
              <a:t>印度人用餐時習慣用手取食，因而在用餐前必須把手洗幹淨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r>
              <a:rPr lang="zh-HK" altLang="en-US" sz="2000" dirty="0"/>
              <a:t>印度人的食物不可以缺少咖喱</a:t>
            </a:r>
            <a:r>
              <a:rPr lang="zh-HK" altLang="en-US" sz="2000" dirty="0" smtClean="0"/>
              <a:t>。</a:t>
            </a:r>
            <a:endParaRPr lang="en-US" altLang="zh-HK" sz="2000" dirty="0" smtClean="0"/>
          </a:p>
          <a:p>
            <a:r>
              <a:rPr lang="zh-TW" altLang="en-US" sz="2000" dirty="0"/>
              <a:t>腳是人體最低部位，印度人認為那是人體最不重要的</a:t>
            </a:r>
            <a:r>
              <a:rPr lang="zh-TW" altLang="en-US" sz="2000" dirty="0" smtClean="0"/>
              <a:t>部分</a:t>
            </a:r>
            <a:endParaRPr lang="en-US" altLang="zh-TW" sz="2000" dirty="0" smtClean="0"/>
          </a:p>
          <a:p>
            <a:r>
              <a:rPr lang="zh-TW" altLang="en-US" sz="2000" dirty="0"/>
              <a:t>印度人認為吹口哨是冒犯人的舉動，是沒有教養的表現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r>
              <a:rPr lang="zh-TW" altLang="en-US" sz="2000" dirty="0"/>
              <a:t>進入印度教的寺廟，身上絕不可穿以牛皮製造的東西，穿上牛皮製造的東西，會被視為犯了禁</a:t>
            </a:r>
            <a:r>
              <a:rPr lang="zh-TW" altLang="en-US" sz="2000" dirty="0" smtClean="0"/>
              <a:t>戒</a:t>
            </a:r>
            <a:endParaRPr lang="en-US" altLang="zh-TW" sz="2000" dirty="0" smtClean="0"/>
          </a:p>
          <a:p>
            <a:r>
              <a:rPr lang="zh-TW" altLang="en-US" sz="2000" dirty="0"/>
              <a:t>吃飯時，只准用右手遞接食物，另別用左手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r>
              <a:rPr lang="zh-TW" altLang="en-US" sz="2000" dirty="0"/>
              <a:t>切莫撫摸小孩的頭，在印度如摸小孩的頭，對方一定翻臉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r>
              <a:rPr lang="zh-TW" altLang="en-US" sz="2000" dirty="0"/>
              <a:t>首飾是印度人日常生活中一種不可缺少的裝飾品。即使是家境清貧的婦女，也要佩戴一些不值錢的金屬或塑膠首飾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r>
              <a:rPr lang="zh-TW" altLang="en-US" sz="2000" dirty="0"/>
              <a:t>印度人身份懸殊，有等級制度，很重視身份。甲某高乙某的等級，甲乙就不能平起平坐，要求相當嚴格。</a:t>
            </a:r>
            <a:endParaRPr lang="en-US" altLang="zh-TW" sz="2000" dirty="0" smtClean="0"/>
          </a:p>
          <a:p>
            <a:endParaRPr lang="zh-HK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188030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舞蹈風格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43608" y="2060848"/>
            <a:ext cx="7408333" cy="5229200"/>
          </a:xfrm>
        </p:spPr>
        <p:txBody>
          <a:bodyPr vert="horz">
            <a:normAutofit/>
          </a:bodyPr>
          <a:lstStyle/>
          <a:p>
            <a:r>
              <a:rPr lang="zh-TW" altLang="en-US" dirty="0" smtClean="0"/>
              <a:t>表情</a:t>
            </a:r>
            <a:r>
              <a:rPr lang="zh-TW" altLang="en-US" dirty="0"/>
              <a:t>：充分表達「角色」的情緒 </a:t>
            </a:r>
          </a:p>
          <a:p>
            <a:r>
              <a:rPr lang="zh-TW" altLang="en-US" dirty="0"/>
              <a:t> </a:t>
            </a:r>
            <a:r>
              <a:rPr lang="zh-TW" altLang="en-US" dirty="0" smtClean="0"/>
              <a:t>眼神</a:t>
            </a:r>
            <a:r>
              <a:rPr lang="zh-TW" altLang="en-US" dirty="0"/>
              <a:t>：與肢體動作合一「活靈活現」的魅力至為人 </a:t>
            </a:r>
          </a:p>
          <a:p>
            <a:r>
              <a:rPr lang="zh-TW" altLang="en-US" dirty="0" smtClean="0"/>
              <a:t>手語</a:t>
            </a:r>
            <a:r>
              <a:rPr lang="zh-TW" altLang="en-US" dirty="0"/>
              <a:t>：用手掌、手指表達「舞意」，有主題意識，深具「精神性」意義，而其轉動時之「優雅美」亦頗令人回味。 </a:t>
            </a:r>
          </a:p>
          <a:p>
            <a:r>
              <a:rPr lang="zh-TW" altLang="en-US" dirty="0" smtClean="0"/>
              <a:t> </a:t>
            </a:r>
            <a:r>
              <a:rPr lang="zh-TW" altLang="en-US" dirty="0"/>
              <a:t>印度舞之藝術，結合了「形體美」、「造型美」、「舞姿美」及「健康美」；欣賞印度舞之演出，可以見到風格獨具的服裝，精心設計的手鐲或臂環，而化妝上，則以黑色眼線之勾畫最令人陶醉，而蒂</a:t>
            </a:r>
            <a:r>
              <a:rPr lang="zh-TW" altLang="en-US" dirty="0" smtClean="0"/>
              <a:t>卡頭飾</a:t>
            </a:r>
            <a:r>
              <a:rPr lang="zh-TW" altLang="en-US" dirty="0"/>
              <a:t>亦頗引人注目。 </a:t>
            </a:r>
            <a:endParaRPr lang="en-US" altLang="zh-TW" dirty="0" smtClean="0"/>
          </a:p>
          <a:p>
            <a:r>
              <a:rPr lang="zh-HK" altLang="en-US" dirty="0"/>
              <a:t>保持微笑</a:t>
            </a:r>
            <a:r>
              <a:rPr lang="zh-HK" altLang="en-US" dirty="0" smtClean="0"/>
              <a:t>。</a:t>
            </a:r>
            <a:endParaRPr lang="en-US" altLang="zh-HK" dirty="0" smtClean="0"/>
          </a:p>
          <a:p>
            <a:endParaRPr lang="en-US" altLang="zh-TW" sz="2000" dirty="0" smtClean="0"/>
          </a:p>
          <a:p>
            <a:endParaRPr lang="en-US" altLang="zh-TW" sz="2000" dirty="0" smtClean="0"/>
          </a:p>
          <a:p>
            <a:pPr marL="0" indent="0">
              <a:buNone/>
            </a:pPr>
            <a:endParaRPr lang="zh-TW" altLang="en-US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4704449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148</TotalTime>
  <Words>1025</Words>
  <Application>Microsoft Office PowerPoint</Application>
  <PresentationFormat>如螢幕大小 (4:3)</PresentationFormat>
  <Paragraphs>45</Paragraphs>
  <Slides>10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波形</vt:lpstr>
      <vt:lpstr>東南亞音樂</vt:lpstr>
      <vt:lpstr>樂器種類: 锡塔琴,賈特朗樂碗,萨林达琴, 沙樂琴,塔布拉鼓  </vt:lpstr>
      <vt:lpstr>   </vt:lpstr>
      <vt:lpstr>  </vt:lpstr>
      <vt:lpstr>PowerPoint 簡報</vt:lpstr>
      <vt:lpstr>PowerPoint 簡報</vt:lpstr>
      <vt:lpstr>歌曲風格</vt:lpstr>
      <vt:lpstr>風俗習慣</vt:lpstr>
      <vt:lpstr>舞蹈風格</vt:lpstr>
      <vt:lpstr>PowerPoint 簡報</vt:lpstr>
    </vt:vector>
  </TitlesOfParts>
  <Company>City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東南亞音樂</dc:title>
  <dc:creator>Wong</dc:creator>
  <cp:lastModifiedBy>Wong</cp:lastModifiedBy>
  <cp:revision>15</cp:revision>
  <dcterms:created xsi:type="dcterms:W3CDTF">2016-12-26T02:48:13Z</dcterms:created>
  <dcterms:modified xsi:type="dcterms:W3CDTF">2017-01-02T12:54:12Z</dcterms:modified>
</cp:coreProperties>
</file>